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_rels/notesSlide3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_rels/presentation.xml.rels" ContentType="application/vnd.openxmlformats-package.relationships+xml"/>
  <Override PartName="/ppt/media/image1.wmf" ContentType="image/x-wmf"/>
  <Override PartName="/ppt/media/image2.wmf" ContentType="image/x-wmf"/>
  <Override PartName="/ppt/media/image3.wmf" ContentType="image/x-wmf"/>
  <Override PartName="/ppt/media/image4.wmf" ContentType="image/x-wmf"/>
  <Override PartName="/ppt/media/image10.png" ContentType="image/png"/>
  <Override PartName="/ppt/media/image5.wmf" ContentType="image/x-wmf"/>
  <Override PartName="/ppt/media/image6.png" ContentType="image/png"/>
  <Override PartName="/ppt/media/image7.jpeg" ContentType="image/jpeg"/>
  <Override PartName="/ppt/media/image11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12.png" ContentType="image/png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dt" idx="10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3" name="PlaceHolder 5"/>
          <p:cNvSpPr>
            <a:spLocks noGrp="1"/>
          </p:cNvSpPr>
          <p:nvPr>
            <p:ph type="ftr" idx="11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4" name="PlaceHolder 6"/>
          <p:cNvSpPr>
            <a:spLocks noGrp="1"/>
          </p:cNvSpPr>
          <p:nvPr>
            <p:ph type="sldNum" idx="1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6B885EDE-46D8-4585-899D-5CBD5D880A5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57400" cy="4428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D57C761-FD35-4993-A9EF-2C57A25D145B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57600" cy="3414600"/>
          </a:xfrm>
          <a:prstGeom prst="rect">
            <a:avLst/>
          </a:prstGeom>
          <a:ln w="0">
            <a:noFill/>
          </a:ln>
        </p:spPr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72000" cy="41004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920" cy="3427920"/>
          </a:xfrm>
          <a:prstGeom prst="rect">
            <a:avLst/>
          </a:prstGeom>
          <a:ln w="0">
            <a:noFill/>
          </a:ln>
        </p:spPr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0256209-064B-4FB5-A318-4ED0F16B763A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268B66A-BBE1-404C-982A-42CE455DA85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CABBA5C-9C3F-4F77-920F-A8733374245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E132DB5-AAD1-497E-8C0F-7D581C6594C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F6066C4-01D4-4376-BEB4-D58D2C20075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0C7D406-1D10-4C87-8D5C-1E401A07987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57200" y="160200"/>
            <a:ext cx="8228520" cy="30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3BC145A-BEAB-4FC5-9E2F-ABBB02F1F8A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51D3F7F-3496-4D8C-944F-E523BD5AD70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74375C6-8EAE-415B-8F0F-7102B703B3C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AB57478-1C90-4358-9492-8D3E50EF4B3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61C285C-222E-498B-A278-192FC410E63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3F9B086-CE23-4ACD-818A-B80B36DD871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CB4F8D0-0F01-470B-B107-637F8DF298C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DB0A5D9-71ED-45A3-9353-9A09702E267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268707F-8471-453A-99E3-F69228EA0AD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BC586EB-C33D-4655-87FE-CFF9FEA9297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57211DD-F5B9-4AB1-81CA-D4F5660F9B2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F6B3B41-D7D2-4C3F-B002-03F2342AF39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457200" y="160200"/>
            <a:ext cx="8228520" cy="30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B59192C-9ED6-45A6-B5D3-563836926CA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17C3603-7A80-40DB-92BF-99878B5C7BC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C0E82EE-7B04-46B0-80A1-4CD3A439444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27E8238-09B6-453B-AECA-990913FBBFA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E3D9C24-E433-4384-B3A4-FFD050B1E3C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0C1C8C6-15E5-4CF8-9F1A-AD56F1B05CD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2572DAD-A61C-476F-8131-BA16C442900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ubTitle"/>
          </p:nvPr>
        </p:nvSpPr>
        <p:spPr>
          <a:xfrm>
            <a:off x="457200" y="160200"/>
            <a:ext cx="8228520" cy="30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1283206-86EC-4DA5-90CF-B477C3E206F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79AEC7F-F909-440F-B023-494378317C5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47189A9-707A-4EB5-9CF6-CBC313CEF92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5EB050A-0C81-4DC6-946B-1E0BB34573F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9805067-120B-4CA4-B550-ED02198352E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subTitle"/>
          </p:nvPr>
        </p:nvSpPr>
        <p:spPr>
          <a:xfrm>
            <a:off x="457200" y="160200"/>
            <a:ext cx="8228520" cy="30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B89E2FC-BAAB-4E18-9936-2223267253D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F0D73EA-C964-4D1C-B2D3-16F1F40CCBF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B75D271-6618-486D-ADD5-55E136D2CC0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1485789-5D7A-45AA-9596-05157C57A37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45A43AE-E8A8-4084-98DE-0E04949FAB6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1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731BE34-A7E9-4996-BB5E-92933664CA8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160200"/>
            <a:ext cx="8228520" cy="30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C07170A-FE32-4E8D-A2B8-7BC6DC93285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19320" cy="4165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2280" cy="42948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ftr" idx="1"/>
          </p:nvPr>
        </p:nvSpPr>
        <p:spPr>
          <a:xfrm>
            <a:off x="3124080" y="6245280"/>
            <a:ext cx="2894040" cy="474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ldNum" idx="2"/>
          </p:nvPr>
        </p:nvSpPr>
        <p:spPr>
          <a:xfrm>
            <a:off x="6553080" y="6245280"/>
            <a:ext cx="2132280" cy="474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53B24F64-2418-4C0B-96AE-58BC9A888506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 idx="3"/>
          </p:nvPr>
        </p:nvSpPr>
        <p:spPr>
          <a:xfrm>
            <a:off x="457200" y="6245280"/>
            <a:ext cx="2132280" cy="474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84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2640" cy="429840"/>
          </a:xfrm>
          <a:prstGeom prst="rect">
            <a:avLst/>
          </a:prstGeom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ftr" idx="4"/>
          </p:nvPr>
        </p:nvSpPr>
        <p:spPr>
          <a:xfrm>
            <a:off x="3124080" y="6245280"/>
            <a:ext cx="2894400" cy="475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ldNum" idx="5"/>
          </p:nvPr>
        </p:nvSpPr>
        <p:spPr>
          <a:xfrm>
            <a:off x="6553080" y="6245280"/>
            <a:ext cx="2132640" cy="475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61B51C70-D963-441D-9D51-7B2E722852CD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dt" idx="6"/>
          </p:nvPr>
        </p:nvSpPr>
        <p:spPr>
          <a:xfrm>
            <a:off x="457200" y="6245280"/>
            <a:ext cx="2132640" cy="475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7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19320" cy="416520"/>
          </a:xfrm>
          <a:prstGeom prst="rect">
            <a:avLst/>
          </a:prstGeom>
          <a:ln w="0">
            <a:noFill/>
          </a:ln>
        </p:spPr>
      </p:pic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67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2640" cy="429840"/>
          </a:xfrm>
          <a:prstGeom prst="rect">
            <a:avLst/>
          </a:prstGeom>
          <a:ln w="0">
            <a:noFill/>
          </a:ln>
        </p:spPr>
      </p:pic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ftr" idx="7"/>
          </p:nvPr>
        </p:nvSpPr>
        <p:spPr>
          <a:xfrm>
            <a:off x="3124080" y="6245280"/>
            <a:ext cx="2894400" cy="475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sldNum" idx="8"/>
          </p:nvPr>
        </p:nvSpPr>
        <p:spPr>
          <a:xfrm>
            <a:off x="6553080" y="6245280"/>
            <a:ext cx="2132640" cy="475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9F379590-DB5F-48D9-9497-0A39D66FBEAD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dt" idx="9"/>
          </p:nvPr>
        </p:nvSpPr>
        <p:spPr>
          <a:xfrm>
            <a:off x="457200" y="6245280"/>
            <a:ext cx="2132640" cy="475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2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5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5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30680" cy="6838200"/>
          </a:xfrm>
          <a:prstGeom prst="rect">
            <a:avLst/>
          </a:prstGeom>
          <a:ln w="0">
            <a:noFill/>
          </a:ln>
        </p:spPr>
      </p:pic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58000" cy="14554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Exam 1 Preparation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17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18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67480" cy="437364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8160" cy="73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Exam 1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128160" y="914400"/>
            <a:ext cx="8849520" cy="52779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rmAutofit fontScale="92000"/>
          </a:bodyPr>
          <a:p>
            <a:pPr marL="216000" indent="-216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Given in class on Tuesday, February 25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CLOSED book, open calculator (scientific is sufficient)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Can bring note sheet: one page front and back OR two pages one sided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Have entire class period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2-3 Numerical Problems (~20 pts), 1-2 True/False (5 pts)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Previous Exams posted on Canvas: Files -&gt; Previous Exam 1s</a:t>
            </a:r>
            <a:endParaRPr b="0" lang="en-US" sz="2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Versions with and without solutions</a:t>
            </a:r>
            <a:endParaRPr b="0" lang="en-US" sz="2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Look at version w/o solution first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Review session on Monday night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Picture 13" descr=""/>
          <p:cNvPicPr/>
          <p:nvPr/>
        </p:nvPicPr>
        <p:blipFill>
          <a:blip r:embed="rId1"/>
          <a:stretch/>
        </p:blipFill>
        <p:spPr>
          <a:xfrm>
            <a:off x="1742400" y="210240"/>
            <a:ext cx="5763960" cy="5887800"/>
          </a:xfrm>
          <a:prstGeom prst="rect">
            <a:avLst/>
          </a:prstGeom>
          <a:ln w="0">
            <a:noFill/>
          </a:ln>
        </p:spPr>
      </p:pic>
      <p:sp>
        <p:nvSpPr>
          <p:cNvPr id="222" name="TextBox 3"/>
          <p:cNvSpPr/>
          <p:nvPr/>
        </p:nvSpPr>
        <p:spPr>
          <a:xfrm>
            <a:off x="2252520" y="691200"/>
            <a:ext cx="1679040" cy="14612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Do u think I can skip studying since when we get a cheat sheet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3" name="TextBox 4"/>
          <p:cNvSpPr/>
          <p:nvPr/>
        </p:nvSpPr>
        <p:spPr>
          <a:xfrm>
            <a:off x="5099760" y="3421440"/>
            <a:ext cx="1820160" cy="8197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nah because u still need to know which eqn to use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8160" cy="73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Topics to Study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>
          <a:xfrm>
            <a:off x="457200" y="914400"/>
            <a:ext cx="8228160" cy="52102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 algn="ctr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[Not an exhaustive list: Exam covers all content up to the end of the quadrotor control discussion]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Notation and nomenclature</a:t>
            </a:r>
            <a:endParaRPr b="0" lang="en-US" sz="20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Symbols and words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Rotations and Euler angles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Vector derivatives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Aircraft state vector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Rigid body equations of motion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Quadrotor equations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Linearization</a:t>
            </a:r>
            <a:endParaRPr b="0" lang="en-US" sz="20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Derivatives (product, chain, quotient rules, trig functions present in EOM)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Eigenvalues and solutions to linear ODEs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Quadrotor controls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True / False Justification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Formality: Casual conversation &lt; T/F Justification &lt;= Mathematical Proof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Must be a logical argument that is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Clear: Each step should follow immediately from previous ones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Precise: Appropriate terms and symbols must be used correctly as defined in class, or a clear definition must be given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Complete: All relevant cases and possibilities must be accounted for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Correct: The justification must not contain any incorrect statements or logical steps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Concise: The justification should not be needlessly long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[Not graded, but useful in the real world: Insight and elegance – does the justification explain </a:t>
            </a:r>
            <a:r>
              <a:rPr b="0" i="1" lang="en-US" sz="3200" spc="-1" strike="noStrike">
                <a:latin typeface="Arial"/>
              </a:rPr>
              <a:t>why</a:t>
            </a:r>
            <a:r>
              <a:rPr b="0" lang="en-US" sz="3200" spc="-1" strike="noStrike">
                <a:latin typeface="Arial"/>
              </a:rPr>
              <a:t> the statement is true of false]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Justification Strategy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8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Write down relevant equations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Convince </a:t>
            </a:r>
            <a:r>
              <a:rPr b="0" i="1" lang="en-US" sz="3200" spc="-1" strike="noStrike">
                <a:latin typeface="Arial"/>
              </a:rPr>
              <a:t>yourself</a:t>
            </a:r>
            <a:r>
              <a:rPr b="0" lang="en-US" sz="3200" spc="-1" strike="noStrike">
                <a:latin typeface="Arial"/>
              </a:rPr>
              <a:t> whether the statement is true or false.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Write down your justification using words, equations, and/or numbers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Font typeface="StarSymbol"/>
              <a:buAutoNum type="alphaLcParenR"/>
            </a:pPr>
            <a:r>
              <a:rPr b="0" lang="en-US" sz="2800" spc="-1" strike="noStrike">
                <a:latin typeface="Arial"/>
              </a:rPr>
              <a:t> </a:t>
            </a:r>
            <a:r>
              <a:rPr b="0" lang="en-US" sz="2800" spc="-1" strike="noStrike">
                <a:latin typeface="Arial"/>
              </a:rPr>
              <a:t>If the statement is true, try to prove directly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Font typeface="StarSymbol"/>
              <a:buAutoNum type="alphaLcParenR"/>
            </a:pPr>
            <a:r>
              <a:rPr b="0" lang="en-US" sz="2800" spc="-1" strike="noStrike">
                <a:latin typeface="Arial"/>
              </a:rPr>
              <a:t> </a:t>
            </a:r>
            <a:r>
              <a:rPr b="0" lang="en-US" sz="2800" spc="-1" strike="noStrike">
                <a:latin typeface="Arial"/>
              </a:rPr>
              <a:t>If the statement is false, try to find a </a:t>
            </a:r>
            <a:r>
              <a:rPr b="1" lang="en-US" sz="2800" spc="-1" strike="noStrike">
                <a:latin typeface="Arial"/>
              </a:rPr>
              <a:t>counterexample</a:t>
            </a:r>
            <a:r>
              <a:rPr b="0" lang="en-US" sz="2800" spc="-1" strike="noStrike">
                <a:latin typeface="Arial"/>
              </a:rPr>
              <a:t> (or disprove directly)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Cross out any work that is not part of your justification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2021: Problem 1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31" name="Picture 1" descr="A picture containing text&#10;&#10;Description automatically generated"/>
          <p:cNvPicPr/>
          <p:nvPr/>
        </p:nvPicPr>
        <p:blipFill>
          <a:blip r:embed="rId1"/>
          <a:stretch/>
        </p:blipFill>
        <p:spPr>
          <a:xfrm>
            <a:off x="622440" y="1110240"/>
            <a:ext cx="7911000" cy="1132200"/>
          </a:xfrm>
          <a:prstGeom prst="rect">
            <a:avLst/>
          </a:prstGeom>
          <a:ln w="0">
            <a:noFill/>
          </a:ln>
        </p:spPr>
      </p:pic>
      <p:pic>
        <p:nvPicPr>
          <p:cNvPr id="232" name="Picture 2" descr="Text, letter&#10;&#10;Description automatically generated"/>
          <p:cNvPicPr/>
          <p:nvPr/>
        </p:nvPicPr>
        <p:blipFill>
          <a:blip r:embed="rId2"/>
          <a:stretch/>
        </p:blipFill>
        <p:spPr>
          <a:xfrm>
            <a:off x="645480" y="2330280"/>
            <a:ext cx="7923600" cy="3734640"/>
          </a:xfrm>
          <a:prstGeom prst="rect">
            <a:avLst/>
          </a:prstGeom>
          <a:ln w="0">
            <a:noFill/>
          </a:ln>
        </p:spPr>
      </p:pic>
      <p:sp>
        <p:nvSpPr>
          <p:cNvPr id="233" name=""/>
          <p:cNvSpPr/>
          <p:nvPr/>
        </p:nvSpPr>
        <p:spPr>
          <a:xfrm>
            <a:off x="2286000" y="2330280"/>
            <a:ext cx="417600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(From a previous year, contains insight)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2021: Problem 1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35" name="Picture 6" descr="A picture containing text&#10;&#10;Description automatically generated"/>
          <p:cNvPicPr/>
          <p:nvPr/>
        </p:nvPicPr>
        <p:blipFill>
          <a:blip r:embed="rId1"/>
          <a:stretch/>
        </p:blipFill>
        <p:spPr>
          <a:xfrm>
            <a:off x="622440" y="1110240"/>
            <a:ext cx="7911000" cy="1132200"/>
          </a:xfrm>
          <a:prstGeom prst="rect">
            <a:avLst/>
          </a:prstGeom>
          <a:ln w="0">
            <a:noFill/>
          </a:ln>
        </p:spPr>
      </p:pic>
      <p:pic>
        <p:nvPicPr>
          <p:cNvPr id="236" name="" descr=""/>
          <p:cNvPicPr/>
          <p:nvPr/>
        </p:nvPicPr>
        <p:blipFill>
          <a:blip r:embed="rId2"/>
          <a:stretch/>
        </p:blipFill>
        <p:spPr>
          <a:xfrm>
            <a:off x="1000440" y="2971800"/>
            <a:ext cx="7457040" cy="3180240"/>
          </a:xfrm>
          <a:prstGeom prst="rect">
            <a:avLst/>
          </a:prstGeom>
          <a:ln w="0">
            <a:noFill/>
          </a:ln>
        </p:spPr>
      </p:pic>
      <p:sp>
        <p:nvSpPr>
          <p:cNvPr id="237" name=""/>
          <p:cNvSpPr/>
          <p:nvPr/>
        </p:nvSpPr>
        <p:spPr>
          <a:xfrm>
            <a:off x="685800" y="2396880"/>
            <a:ext cx="408456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Concise solution appropriate for exam: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2021: Problem 1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39" name="Picture 4" descr="A picture containing text&#10;&#10;Description automatically generated"/>
          <p:cNvPicPr/>
          <p:nvPr/>
        </p:nvPicPr>
        <p:blipFill>
          <a:blip r:embed="rId1"/>
          <a:stretch/>
        </p:blipFill>
        <p:spPr>
          <a:xfrm>
            <a:off x="622440" y="1110240"/>
            <a:ext cx="7911000" cy="1132200"/>
          </a:xfrm>
          <a:prstGeom prst="rect">
            <a:avLst/>
          </a:prstGeom>
          <a:ln w="0">
            <a:noFill/>
          </a:ln>
        </p:spPr>
      </p:pic>
      <p:sp>
        <p:nvSpPr>
          <p:cNvPr id="240" name="TextBox 2"/>
          <p:cNvSpPr/>
          <p:nvPr/>
        </p:nvSpPr>
        <p:spPr>
          <a:xfrm>
            <a:off x="914400" y="2971800"/>
            <a:ext cx="7103880" cy="2558520"/>
          </a:xfrm>
          <a:prstGeom prst="rect">
            <a:avLst/>
          </a:prstGeom>
          <a:solidFill>
            <a:schemeClr val="bg1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Biggest Issues:</a:t>
            </a:r>
            <a:endParaRPr b="0" lang="en-US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Not recognizing that acceleration has two terms, one due to changing terms and one due to rotation.</a:t>
            </a:r>
            <a:endParaRPr b="0" lang="en-US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Including irrelevant information. For example, wind has nothing to do with this problem but was mentioned multiple times.</a:t>
            </a:r>
            <a:endParaRPr b="0" lang="en-US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Making incorrect statements. For example, the total force being zero does not mean X=Y=Z=0 (the aerodynamic force terms).</a:t>
            </a:r>
            <a:endParaRPr b="0" lang="en-US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Not having a logical or clear explanation. Just giving an equation is not enough to provide a justification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46224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2025-02-20T13:06:13Z</dcterms:modified>
  <cp:revision>389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17</vt:r8>
  </property>
  <property fmtid="{D5CDD505-2E9C-101B-9397-08002B2CF9AE}" pid="3" name="MMClips">
    <vt:r8>5</vt:r8>
  </property>
  <property fmtid="{D5CDD505-2E9C-101B-9397-08002B2CF9AE}" pid="4" name="Notes">
    <vt:r8>32</vt:r8>
  </property>
  <property fmtid="{D5CDD505-2E9C-101B-9397-08002B2CF9AE}" pid="5" name="PresentationFormat">
    <vt:lpwstr>On-screen Show (4:3)</vt:lpwstr>
  </property>
  <property fmtid="{D5CDD505-2E9C-101B-9397-08002B2CF9AE}" pid="6" name="Slides">
    <vt:r8>56</vt:r8>
  </property>
  <property fmtid="{D5CDD505-2E9C-101B-9397-08002B2CF9AE}" pid="7" name="Version">
    <vt:r8>1</vt:r8>
  </property>
</Properties>
</file>